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5"/>
  </p:notesMasterIdLst>
  <p:sldIdLst>
    <p:sldId id="256" r:id="rId2"/>
    <p:sldId id="280" r:id="rId3"/>
    <p:sldId id="258" r:id="rId4"/>
    <p:sldId id="272" r:id="rId5"/>
    <p:sldId id="273" r:id="rId6"/>
    <p:sldId id="275" r:id="rId7"/>
    <p:sldId id="276" r:id="rId8"/>
    <p:sldId id="277" r:id="rId9"/>
    <p:sldId id="278" r:id="rId10"/>
    <p:sldId id="279" r:id="rId11"/>
    <p:sldId id="284" r:id="rId12"/>
    <p:sldId id="282" r:id="rId13"/>
    <p:sldId id="285" r:id="rId14"/>
  </p:sldIdLst>
  <p:sldSz cx="9144000" cy="5143500" type="screen16x9"/>
  <p:notesSz cx="6858000" cy="9144000"/>
  <p:embeddedFontLst>
    <p:embeddedFont>
      <p:font typeface="Abel" panose="020B0604020202020204" charset="0"/>
      <p:regular r:id="rId16"/>
    </p:embeddedFont>
    <p:embeddedFont>
      <p:font typeface="Anaheim" panose="020B0604020202020204" charset="0"/>
      <p:regular r:id="rId17"/>
    </p:embeddedFont>
    <p:embeddedFont>
      <p:font typeface="Josefin Sans" panose="020B0604020202020204" charset="0"/>
      <p:regular r:id="rId18"/>
      <p:bold r:id="rId19"/>
      <p:italic r:id="rId20"/>
      <p:boldItalic r:id="rId21"/>
    </p:embeddedFont>
    <p:embeddedFont>
      <p:font typeface="Josefin Slab" panose="020B0604020202020204" charset="0"/>
      <p:regular r:id="rId22"/>
      <p:bold r:id="rId23"/>
      <p:italic r:id="rId24"/>
      <p:boldItalic r:id="rId25"/>
    </p:embeddedFont>
    <p:embeddedFont>
      <p:font typeface="Staatliches" panose="020B0604020202020204" charset="0"/>
      <p:regular r:id="rId26"/>
    </p:embeddedFont>
    <p:embeddedFont>
      <p:font typeface="Unic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  <p15:guide id="4" orient="horz" pos="1209">
          <p15:clr>
            <a:srgbClr val="9AA0A6"/>
          </p15:clr>
        </p15:guide>
        <p15:guide id="5" orient="horz" pos="213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2"/>
      </p:cViewPr>
      <p:guideLst>
        <p:guide pos="5227"/>
        <p:guide orient="horz" pos="2971"/>
        <p:guide pos="2880"/>
        <p:guide orient="horz" pos="1209"/>
        <p:guide orient="horz" pos="21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60195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21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441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216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8876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43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95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66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12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5280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399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038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319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297b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297ba9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73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6_1_1_2_1_1_1_1"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2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3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 idx="4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5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/>
              </a:rPr>
              <a:t>Slidesgo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/>
              </a:rPr>
              <a:t>Flaticon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/>
              </a:rPr>
              <a:t>Freepik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Stories</a:t>
            </a:r>
            <a:endParaRPr sz="700" b="1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">
  <p:cSld name="CUSTOM_6_1_1_2_1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hasCustomPrompt="1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2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6_1_1_2_1_1_1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3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4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5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6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7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8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9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3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4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5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7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2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3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4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5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6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17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2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3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hasCustomPrompt="1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4" hasCustomPrompt="1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5" hasCustomPrompt="1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CUSTOM_6_1_1_1_2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sperorb/json-server-heroku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kobyanviktoria8.github.io/avartakan-projec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hyperlink" Target="https://hakobyanviktoria8.github.io/my-new-portfol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iles.slack.com/files-pri/TPLJVDL48-F017JAKLF0U/20200719_230114.jpg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ctrTitle"/>
          </p:nvPr>
        </p:nvSpPr>
        <p:spPr>
          <a:xfrm>
            <a:off x="1053357" y="200014"/>
            <a:ext cx="3707258" cy="10726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482625" y="1444752"/>
            <a:ext cx="3172968" cy="3102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  <a:t>Lecturer: </a:t>
            </a:r>
            <a:r>
              <a:rPr lang="en-US" sz="2400" b="1" i="0" dirty="0" err="1">
                <a:solidFill>
                  <a:srgbClr val="808080"/>
                </a:solidFill>
                <a:effectLst/>
                <a:latin typeface="-apple-system"/>
              </a:rPr>
              <a:t>A.Margaryan</a:t>
            </a:r>
            <a: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dirty="0">
                <a:solidFill>
                  <a:srgbClr val="808080"/>
                </a:solidFill>
                <a:latin typeface="-apple-system"/>
              </a:rPr>
            </a:br>
            <a: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  <a:t> Students: </a:t>
            </a:r>
            <a:b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</a:br>
            <a: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  <a:t>	     </a:t>
            </a:r>
            <a:r>
              <a:rPr lang="en-US" sz="2400" b="1" i="0" dirty="0">
                <a:solidFill>
                  <a:srgbClr val="808080"/>
                </a:solidFill>
                <a:effectLst/>
                <a:latin typeface="-apple-system"/>
              </a:rPr>
              <a:t>M</a:t>
            </a:r>
            <a: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  <a:t>. </a:t>
            </a:r>
            <a:r>
              <a:rPr lang="en-US" sz="2400" b="0" i="0" dirty="0" err="1">
                <a:solidFill>
                  <a:srgbClr val="808080"/>
                </a:solidFill>
                <a:effectLst/>
                <a:latin typeface="-apple-system"/>
              </a:rPr>
              <a:t>Sofyan</a:t>
            </a:r>
            <a: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  <a:t>, </a:t>
            </a:r>
            <a:b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</a:br>
            <a: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  <a:t>	     </a:t>
            </a:r>
            <a:r>
              <a:rPr lang="en-US" sz="2400" b="1" i="0" dirty="0">
                <a:solidFill>
                  <a:srgbClr val="808080"/>
                </a:solidFill>
                <a:effectLst/>
                <a:latin typeface="-apple-system"/>
              </a:rPr>
              <a:t>V</a:t>
            </a:r>
            <a: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  <a:t>. Hakobyan, </a:t>
            </a:r>
            <a:b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</a:br>
            <a: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  <a:t>	     </a:t>
            </a:r>
            <a:r>
              <a:rPr lang="en-US" sz="2400" b="1" i="0" dirty="0">
                <a:solidFill>
                  <a:srgbClr val="808080"/>
                </a:solidFill>
                <a:effectLst/>
                <a:latin typeface="-apple-system"/>
              </a:rPr>
              <a:t>M</a:t>
            </a:r>
            <a:r>
              <a:rPr lang="en-US" sz="2400" b="0" i="0" dirty="0">
                <a:solidFill>
                  <a:srgbClr val="808080"/>
                </a:solidFill>
                <a:effectLst/>
                <a:latin typeface="-apple-system"/>
              </a:rPr>
              <a:t>. </a:t>
            </a:r>
            <a:r>
              <a:rPr lang="en-US" sz="2400" b="0" i="0" dirty="0" err="1">
                <a:solidFill>
                  <a:srgbClr val="808080"/>
                </a:solidFill>
                <a:effectLst/>
                <a:latin typeface="-apple-system"/>
              </a:rPr>
              <a:t>Grigoryan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2E032-3669-4344-AD3A-B3880D93D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70549"/>
            <a:ext cx="3172968" cy="2681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84EEE-9BF9-4AFE-BC33-17008E003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198" y="1611536"/>
            <a:ext cx="1398515" cy="1624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62752-E6D8-4BC4-8F6F-532CF1482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678" y="3010144"/>
            <a:ext cx="2586697" cy="1920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F2AEC-AC94-4C50-9E22-E29AA2B2D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151" y="1806262"/>
            <a:ext cx="2352674" cy="2417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85632-CA5D-4B6C-9018-9FF01C0D3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443" y="3517087"/>
            <a:ext cx="1724090" cy="1413484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D0B9B24D-7F5D-4284-9A8C-23144C8107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8" y="371824"/>
            <a:ext cx="1037893" cy="778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9459127-D12C-4969-A304-8D7E96AB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0" y="655786"/>
            <a:ext cx="5312984" cy="3513524"/>
          </a:xfrm>
          <a:prstGeom prst="rect">
            <a:avLst/>
          </a:prstGeom>
        </p:spPr>
      </p:pic>
      <p:sp>
        <p:nvSpPr>
          <p:cNvPr id="7" name="Google Shape;158;p22">
            <a:extLst>
              <a:ext uri="{FF2B5EF4-FFF2-40B4-BE49-F238E27FC236}">
                <a16:creationId xmlns:a16="http://schemas.microsoft.com/office/drawing/2014/main" id="{E3E516D2-A85D-480B-978D-E754E80755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1072" y="91440"/>
            <a:ext cx="2349117" cy="652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20422-0AAC-47CB-95BB-8AB44B3398BB}"/>
              </a:ext>
            </a:extLst>
          </p:cNvPr>
          <p:cNvSpPr txBox="1"/>
          <p:nvPr/>
        </p:nvSpPr>
        <p:spPr>
          <a:xfrm>
            <a:off x="521208" y="156327"/>
            <a:ext cx="468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ROUTER / COMPONENT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EC9E8-3A60-4506-B0F7-CCD3A824F710}"/>
              </a:ext>
            </a:extLst>
          </p:cNvPr>
          <p:cNvSpPr txBox="1"/>
          <p:nvPr/>
        </p:nvSpPr>
        <p:spPr>
          <a:xfrm>
            <a:off x="6338789" y="801539"/>
            <a:ext cx="268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chemeClr val="accent5">
                    <a:lumMod val="75000"/>
                  </a:schemeClr>
                </a:solidFill>
              </a:rPr>
              <a:t>ROUTER 6.0.0</a:t>
            </a:r>
            <a:endParaRPr lang="en-US" sz="18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09F97-F0E3-4FB3-B4A7-4B0B44D1391F}"/>
              </a:ext>
            </a:extLst>
          </p:cNvPr>
          <p:cNvSpPr txBox="1"/>
          <p:nvPr/>
        </p:nvSpPr>
        <p:spPr>
          <a:xfrm>
            <a:off x="5633219" y="2020164"/>
            <a:ext cx="1600118" cy="416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4. Exact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default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2887A-BC06-47FB-9984-BAD0665CD713}"/>
              </a:ext>
            </a:extLst>
          </p:cNvPr>
          <p:cNvSpPr txBox="1"/>
          <p:nvPr/>
        </p:nvSpPr>
        <p:spPr>
          <a:xfrm>
            <a:off x="5625763" y="1741226"/>
            <a:ext cx="303625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3.</a:t>
            </a:r>
            <a:r>
              <a:rPr lang="hy-AM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&lt;Route path&gt;  and &lt;Link to&gt;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39014-A1A1-44C5-B56A-9113EC6D4E73}"/>
              </a:ext>
            </a:extLst>
          </p:cNvPr>
          <p:cNvSpPr txBox="1"/>
          <p:nvPr/>
        </p:nvSpPr>
        <p:spPr>
          <a:xfrm>
            <a:off x="5633219" y="2890755"/>
            <a:ext cx="3166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6. Nested Routes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Rubik"/>
              </a:rPr>
              <a:t>c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Rubik"/>
              </a:rPr>
              <a:t>ode readability</a:t>
            </a:r>
          </a:p>
          <a:p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Rubik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---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&lt;Outlet&gt;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3AE4BB-1A18-4180-A53D-ABBE3982D776}"/>
              </a:ext>
            </a:extLst>
          </p:cNvPr>
          <p:cNvSpPr txBox="1"/>
          <p:nvPr/>
        </p:nvSpPr>
        <p:spPr>
          <a:xfrm>
            <a:off x="5633806" y="1480533"/>
            <a:ext cx="296531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2. &lt;Routes&gt; instead</a:t>
            </a:r>
            <a:r>
              <a:rPr lang="hy-AM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&lt;Switch&gt;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A49A27-2F75-4408-A0E7-3E417128A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15" y="3751529"/>
            <a:ext cx="3641713" cy="11516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370790-BDCC-4149-8D19-457E06B5C183}"/>
              </a:ext>
            </a:extLst>
          </p:cNvPr>
          <p:cNvSpPr txBox="1"/>
          <p:nvPr/>
        </p:nvSpPr>
        <p:spPr>
          <a:xfrm>
            <a:off x="5633806" y="1173453"/>
            <a:ext cx="339287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1.T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otal bundle size decreased 70%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8600F1-D744-4D13-8718-2CAA790AC4BE}"/>
              </a:ext>
            </a:extLst>
          </p:cNvPr>
          <p:cNvSpPr txBox="1"/>
          <p:nvPr/>
        </p:nvSpPr>
        <p:spPr>
          <a:xfrm>
            <a:off x="5633219" y="2361683"/>
            <a:ext cx="3292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5.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Route and Link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automatically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---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build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upon 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the path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31608-939A-485E-BC92-76201A53A576}"/>
              </a:ext>
            </a:extLst>
          </p:cNvPr>
          <p:cNvSpPr txBox="1"/>
          <p:nvPr/>
        </p:nvSpPr>
        <p:spPr>
          <a:xfrm>
            <a:off x="5633219" y="3332677"/>
            <a:ext cx="3292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7. 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ccess to 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  <a:cs typeface="Courier New" panose="02070309020205020404" pitchFamily="49" charset="0"/>
              </a:rPr>
              <a:t>history use hook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Courier New" panose="02070309020205020404" pitchFamily="49" charset="0"/>
              </a:rPr>
              <a:t>---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useNavigate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</a:t>
            </a:r>
          </a:p>
          <a:p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42A2D36-BDB8-4EC3-905F-D9F6F2934F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04" y="177295"/>
            <a:ext cx="641712" cy="4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5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2">
            <a:extLst>
              <a:ext uri="{FF2B5EF4-FFF2-40B4-BE49-F238E27FC236}">
                <a16:creationId xmlns:a16="http://schemas.microsoft.com/office/drawing/2014/main" id="{E3E516D2-A85D-480B-978D-E754E80755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1072" y="91440"/>
            <a:ext cx="2349117" cy="652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20422-0AAC-47CB-95BB-8AB44B3398BB}"/>
              </a:ext>
            </a:extLst>
          </p:cNvPr>
          <p:cNvSpPr txBox="1"/>
          <p:nvPr/>
        </p:nvSpPr>
        <p:spPr>
          <a:xfrm>
            <a:off x="521208" y="156327"/>
            <a:ext cx="5038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CREATE OUR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D1EF5-CBDC-49D9-AF26-82AA5DD6DD73}"/>
              </a:ext>
            </a:extLst>
          </p:cNvPr>
          <p:cNvSpPr txBox="1"/>
          <p:nvPr/>
        </p:nvSpPr>
        <p:spPr>
          <a:xfrm>
            <a:off x="177844" y="679547"/>
            <a:ext cx="66092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Create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db.json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it clone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https://github.com/jesperorb/json-server-heroku.git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Creating a git repository on GitHub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</a:t>
            </a:r>
            <a:r>
              <a:rPr lang="en-US" sz="18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reate a project on Heroku</a:t>
            </a:r>
            <a:br>
              <a:rPr lang="en-US" sz="18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  <a:cs typeface="DejaVu Sans Mono" panose="020B0609030804020204" pitchFamily="49" charset="0"/>
              </a:rPr>
              <a:t>https://am-places.herokuapp.com/:section/:name</a:t>
            </a:r>
            <a:endParaRPr lang="en-US" sz="1600" b="0" i="0" dirty="0">
              <a:solidFill>
                <a:srgbClr val="0070C0"/>
              </a:solidFill>
              <a:effectLst/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Commit our changes to git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Push our app to Heroku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E1809-758A-47BF-BF1A-56E6CAC27230}"/>
              </a:ext>
            </a:extLst>
          </p:cNvPr>
          <p:cNvSpPr txBox="1"/>
          <p:nvPr/>
        </p:nvSpPr>
        <p:spPr>
          <a:xfrm>
            <a:off x="645454" y="291323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Db.json</a:t>
            </a:r>
            <a:r>
              <a:rPr lang="en-US" sz="2000" u="sng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file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A7E57C-2409-40A6-AC2F-60D84A4C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105" y="679548"/>
            <a:ext cx="2124460" cy="43076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A8D1AE-550A-4006-8D69-BC4FFF7B9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171" y="1555988"/>
            <a:ext cx="1927540" cy="3424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68D0CC-23AB-41A6-B48D-67FAFCC21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0317" y="2423160"/>
            <a:ext cx="2095493" cy="25640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36E8B4-782A-41FF-B0EB-DABA051F24BB}"/>
              </a:ext>
            </a:extLst>
          </p:cNvPr>
          <p:cNvSpPr txBox="1"/>
          <p:nvPr/>
        </p:nvSpPr>
        <p:spPr>
          <a:xfrm>
            <a:off x="532245" y="3414757"/>
            <a:ext cx="2450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12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120+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1500+ images</a:t>
            </a:r>
          </a:p>
        </p:txBody>
      </p:sp>
    </p:spTree>
    <p:extLst>
      <p:ext uri="{BB962C8B-B14F-4D97-AF65-F5344CB8AC3E}">
        <p14:creationId xmlns:p14="http://schemas.microsoft.com/office/powerpoint/2010/main" val="246082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2">
            <a:extLst>
              <a:ext uri="{FF2B5EF4-FFF2-40B4-BE49-F238E27FC236}">
                <a16:creationId xmlns:a16="http://schemas.microsoft.com/office/drawing/2014/main" id="{E3E516D2-A85D-480B-978D-E754E80755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1072" y="91440"/>
            <a:ext cx="2349117" cy="652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20422-0AAC-47CB-95BB-8AB44B3398BB}"/>
              </a:ext>
            </a:extLst>
          </p:cNvPr>
          <p:cNvSpPr txBox="1"/>
          <p:nvPr/>
        </p:nvSpPr>
        <p:spPr>
          <a:xfrm>
            <a:off x="338328" y="156327"/>
            <a:ext cx="5550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USE LIBRARY / COMPONENT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A1397-0163-41F0-B06C-1F6120B4C2B6}"/>
              </a:ext>
            </a:extLst>
          </p:cNvPr>
          <p:cNvSpPr txBox="1"/>
          <p:nvPr/>
        </p:nvSpPr>
        <p:spPr>
          <a:xfrm>
            <a:off x="429768" y="830290"/>
            <a:ext cx="819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1.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Reactstrap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NavBar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0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UncontrolledCarousel</a:t>
            </a:r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, Modal, Container, Row, Col 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9EFEB-5C5A-46BF-BD05-C2DFA2455883}"/>
              </a:ext>
            </a:extLst>
          </p:cNvPr>
          <p:cNvSpPr txBox="1"/>
          <p:nvPr/>
        </p:nvSpPr>
        <p:spPr>
          <a:xfrm>
            <a:off x="427095" y="1538509"/>
            <a:ext cx="819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3. Registration form validation: React Hook 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CE4212-F540-49B7-AE3E-70B4B094F281}"/>
              </a:ext>
            </a:extLst>
          </p:cNvPr>
          <p:cNvSpPr txBox="1"/>
          <p:nvPr/>
        </p:nvSpPr>
        <p:spPr>
          <a:xfrm>
            <a:off x="447165" y="1187618"/>
            <a:ext cx="819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2.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Carusel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, Swiper, React Player, React ID Swiper  Components </a:t>
            </a:r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4C888A-6D91-403C-8F92-D2C04F01A8B1}"/>
              </a:ext>
            </a:extLst>
          </p:cNvPr>
          <p:cNvSpPr txBox="1"/>
          <p:nvPr/>
        </p:nvSpPr>
        <p:spPr>
          <a:xfrm>
            <a:off x="447165" y="2198520"/>
            <a:ext cx="819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5. Function, Class Components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49C202-CCF8-4FEE-A473-D4AFC1606B97}"/>
              </a:ext>
            </a:extLst>
          </p:cNvPr>
          <p:cNvSpPr txBox="1"/>
          <p:nvPr/>
        </p:nvSpPr>
        <p:spPr>
          <a:xfrm>
            <a:off x="455418" y="2824700"/>
            <a:ext cx="819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7. Fetch,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Axios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CFF639-25F8-46C5-B65A-C74CE8CBD832}"/>
              </a:ext>
            </a:extLst>
          </p:cNvPr>
          <p:cNvSpPr txBox="1"/>
          <p:nvPr/>
        </p:nvSpPr>
        <p:spPr>
          <a:xfrm>
            <a:off x="427095" y="3127385"/>
            <a:ext cx="819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8. Users Data: Firebase</a:t>
            </a:r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D4A834-B938-499F-A1F8-2FBBDB036287}"/>
              </a:ext>
            </a:extLst>
          </p:cNvPr>
          <p:cNvSpPr txBox="1"/>
          <p:nvPr/>
        </p:nvSpPr>
        <p:spPr>
          <a:xfrm>
            <a:off x="329184" y="4285778"/>
            <a:ext cx="819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12. Git   </a:t>
            </a:r>
            <a:r>
              <a:rPr lang="en-US" sz="2000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https://hakobyanviktoria8.github.io/avartakan-project/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770597-2589-4AB2-90F3-6418CF54B179}"/>
              </a:ext>
            </a:extLst>
          </p:cNvPr>
          <p:cNvSpPr txBox="1"/>
          <p:nvPr/>
        </p:nvSpPr>
        <p:spPr>
          <a:xfrm>
            <a:off x="427095" y="1873831"/>
            <a:ext cx="8241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4. React Router 6.0.0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HOOK: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useParams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useNavigate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40B083-F3D8-483C-832C-217E738F7A72}"/>
              </a:ext>
            </a:extLst>
          </p:cNvPr>
          <p:cNvSpPr txBox="1"/>
          <p:nvPr/>
        </p:nvSpPr>
        <p:spPr>
          <a:xfrm>
            <a:off x="447165" y="2508145"/>
            <a:ext cx="819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6.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HOOK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:</a:t>
            </a:r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sz="20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useState</a:t>
            </a:r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, </a:t>
            </a:r>
            <a:r>
              <a:rPr lang="en-US" sz="20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useEffect</a:t>
            </a:r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, </a:t>
            </a:r>
            <a:r>
              <a:rPr lang="en-US" sz="20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useContext</a:t>
            </a:r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, </a:t>
            </a:r>
            <a:r>
              <a:rPr lang="en-US" sz="20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useCallback</a:t>
            </a:r>
            <a:r>
              <a:rPr lang="en-US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9AB7C4-1DB7-47F6-AB3F-10A63BB901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24" y="177295"/>
            <a:ext cx="641712" cy="4812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5F4C5-23FE-4768-9D7A-9C9FE6CD25DE}"/>
              </a:ext>
            </a:extLst>
          </p:cNvPr>
          <p:cNvSpPr txBox="1"/>
          <p:nvPr/>
        </p:nvSpPr>
        <p:spPr>
          <a:xfrm>
            <a:off x="448056" y="3433525"/>
            <a:ext cx="819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9.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  <a:cs typeface="DejaVu Sans Mono" panose="020B0609030804020204" pitchFamily="49" charset="0"/>
              </a:rPr>
              <a:t>Send message Slack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ABCCB0-45DA-42DE-9DB0-6F116A7FFA21}"/>
              </a:ext>
            </a:extLst>
          </p:cNvPr>
          <p:cNvSpPr txBox="1"/>
          <p:nvPr/>
        </p:nvSpPr>
        <p:spPr>
          <a:xfrm>
            <a:off x="338328" y="3712494"/>
            <a:ext cx="819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10.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  <a:cs typeface="DejaVu Sans Mono" panose="020B0609030804020204" pitchFamily="49" charset="0"/>
              </a:rPr>
              <a:t>Send message Tawk.to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C0F6B-420F-4717-8384-5EECB8C15A43}"/>
              </a:ext>
            </a:extLst>
          </p:cNvPr>
          <p:cNvSpPr txBox="1"/>
          <p:nvPr/>
        </p:nvSpPr>
        <p:spPr>
          <a:xfrm>
            <a:off x="338328" y="3990083"/>
            <a:ext cx="819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11. API: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+mj-lt"/>
                <a:cs typeface="DejaVu Sans Mono" panose="020B0609030804020204" pitchFamily="49" charset="0"/>
              </a:rPr>
              <a:t>https://am-places.herokuapp.com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979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8;p22">
            <a:extLst>
              <a:ext uri="{FF2B5EF4-FFF2-40B4-BE49-F238E27FC236}">
                <a16:creationId xmlns:a16="http://schemas.microsoft.com/office/drawing/2014/main" id="{FC1DFAC6-A80D-445B-AB85-D8F67665685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06190" y="352845"/>
            <a:ext cx="3707258" cy="10726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FB88BB-24CD-429C-8AA4-05A2F69D4A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36" y="526550"/>
            <a:ext cx="966958" cy="725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5BD551-16BF-451F-99DE-0BE8CA326918}"/>
              </a:ext>
            </a:extLst>
          </p:cNvPr>
          <p:cNvSpPr txBox="1"/>
          <p:nvPr/>
        </p:nvSpPr>
        <p:spPr>
          <a:xfrm>
            <a:off x="3291840" y="2187029"/>
            <a:ext cx="2821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626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2">
            <a:extLst>
              <a:ext uri="{FF2B5EF4-FFF2-40B4-BE49-F238E27FC236}">
                <a16:creationId xmlns:a16="http://schemas.microsoft.com/office/drawing/2014/main" id="{E3E516D2-A85D-480B-978D-E754E80755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80248" y="235829"/>
            <a:ext cx="2349117" cy="616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7B4D16-D0FA-4C3F-96F1-F5F4080466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54" y="235829"/>
            <a:ext cx="935953" cy="70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7CC9FC-FDD7-49A9-86AF-0FD4DBBD6149}"/>
              </a:ext>
            </a:extLst>
          </p:cNvPr>
          <p:cNvSpPr txBox="1"/>
          <p:nvPr/>
        </p:nvSpPr>
        <p:spPr>
          <a:xfrm>
            <a:off x="575372" y="3170907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V.Hakobyan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0DD9E-10A2-475B-9928-9D6531AE3C23}"/>
              </a:ext>
            </a:extLst>
          </p:cNvPr>
          <p:cNvSpPr txBox="1"/>
          <p:nvPr/>
        </p:nvSpPr>
        <p:spPr>
          <a:xfrm>
            <a:off x="608346" y="1865914"/>
            <a:ext cx="13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M. </a:t>
            </a:r>
            <a:r>
              <a:rPr lang="en-US" dirty="0" err="1"/>
              <a:t>Sofyan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113C5-5D9A-45FD-986F-FB5C82A9D184}"/>
              </a:ext>
            </a:extLst>
          </p:cNvPr>
          <p:cNvSpPr txBox="1"/>
          <p:nvPr/>
        </p:nvSpPr>
        <p:spPr>
          <a:xfrm>
            <a:off x="518959" y="4505819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M. </a:t>
            </a:r>
            <a:r>
              <a:rPr lang="en-US" dirty="0" err="1"/>
              <a:t>Grigoryan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233FA6-16D7-4A8F-BEB8-C54F83C6D3F9}"/>
              </a:ext>
            </a:extLst>
          </p:cNvPr>
          <p:cNvSpPr txBox="1"/>
          <p:nvPr/>
        </p:nvSpPr>
        <p:spPr>
          <a:xfrm>
            <a:off x="2809086" y="3013184"/>
            <a:ext cx="562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sng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https://hakobyanviktoria8.github.io/my-new-portfolio/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62C247-690F-4DF6-AADE-CB11CA4C2EBA}"/>
              </a:ext>
            </a:extLst>
          </p:cNvPr>
          <p:cNvSpPr txBox="1"/>
          <p:nvPr/>
        </p:nvSpPr>
        <p:spPr>
          <a:xfrm>
            <a:off x="1759633" y="3043962"/>
            <a:ext cx="1160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Portfolio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5D2677-BC6E-47B2-99CD-A5998F490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46" y="937794"/>
            <a:ext cx="984966" cy="984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0637C7-EA01-4A76-BA11-4AA8C2FD0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9" y="2237548"/>
            <a:ext cx="983843" cy="9838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85CC2B-7F02-4C08-97B6-18AA9FEA755B}"/>
              </a:ext>
            </a:extLst>
          </p:cNvPr>
          <p:cNvSpPr txBox="1"/>
          <p:nvPr/>
        </p:nvSpPr>
        <p:spPr>
          <a:xfrm>
            <a:off x="1769092" y="3559728"/>
            <a:ext cx="64696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y-AM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“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Quantum</a:t>
            </a:r>
            <a:r>
              <a:rPr lang="hy-AM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“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college</a:t>
            </a:r>
            <a:r>
              <a:rPr lang="hy-AM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(2016- ...)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</a:t>
            </a:r>
            <a:r>
              <a:rPr lang="hy-AM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(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C++)</a:t>
            </a:r>
          </a:p>
          <a:p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Tumo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</a:t>
            </a:r>
            <a:r>
              <a:rPr lang="hy-AM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(2016-2019)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Microsoft techno camp Armenia (HTML, CSS, C#)</a:t>
            </a:r>
          </a:p>
          <a:p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Armenian Code Academy (2019 - 2020)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BF9ACC-91DD-4B11-9072-390DE7A90B46}"/>
              </a:ext>
            </a:extLst>
          </p:cNvPr>
          <p:cNvSpPr txBox="1"/>
          <p:nvPr/>
        </p:nvSpPr>
        <p:spPr>
          <a:xfrm>
            <a:off x="1769091" y="2127266"/>
            <a:ext cx="671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National Polytechnic University of Armenia  (2007 – 2011)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02899-7442-40F4-B0FB-322C1CE69D8B}"/>
              </a:ext>
            </a:extLst>
          </p:cNvPr>
          <p:cNvSpPr txBox="1"/>
          <p:nvPr/>
        </p:nvSpPr>
        <p:spPr>
          <a:xfrm>
            <a:off x="1759633" y="2426393"/>
            <a:ext cx="6963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Armenian State Pedagogical University (2011 – 2013)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F37FF4-538C-48B5-AC95-E3DCFAAF73B6}"/>
              </a:ext>
            </a:extLst>
          </p:cNvPr>
          <p:cNvSpPr txBox="1"/>
          <p:nvPr/>
        </p:nvSpPr>
        <p:spPr>
          <a:xfrm>
            <a:off x="1736267" y="2729364"/>
            <a:ext cx="6963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BeeOnCode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(2019), Armenian Code Academy (2019 - 2020)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BC920D-5D60-4FBF-8C2C-9A5C7D9E448A}"/>
              </a:ext>
            </a:extLst>
          </p:cNvPr>
          <p:cNvSpPr txBox="1"/>
          <p:nvPr/>
        </p:nvSpPr>
        <p:spPr>
          <a:xfrm>
            <a:off x="1769091" y="917702"/>
            <a:ext cx="671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State Engineering University of Armenia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2010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-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2014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8066C-0A40-45EC-8812-C1E678684682}"/>
              </a:ext>
            </a:extLst>
          </p:cNvPr>
          <p:cNvSpPr txBox="1"/>
          <p:nvPr/>
        </p:nvSpPr>
        <p:spPr>
          <a:xfrm>
            <a:off x="1769091" y="1236216"/>
            <a:ext cx="671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State Engineering University of Armenia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(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2014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-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2016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5A534-55AF-4D90-B02C-79047BC04886}"/>
              </a:ext>
            </a:extLst>
          </p:cNvPr>
          <p:cNvSpPr txBox="1"/>
          <p:nvPr/>
        </p:nvSpPr>
        <p:spPr>
          <a:xfrm>
            <a:off x="1759633" y="1524260"/>
            <a:ext cx="6711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Armenian Code Academy (2019 - 2020)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13DFE-6DFD-4CCD-943F-7A1A7C36F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57" y="3559728"/>
            <a:ext cx="1012974" cy="9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5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2">
            <a:extLst>
              <a:ext uri="{FF2B5EF4-FFF2-40B4-BE49-F238E27FC236}">
                <a16:creationId xmlns:a16="http://schemas.microsoft.com/office/drawing/2014/main" id="{E3E516D2-A85D-480B-978D-E754E80755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1072" y="91440"/>
            <a:ext cx="2349117" cy="652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20422-0AAC-47CB-95BB-8AB44B3398BB}"/>
              </a:ext>
            </a:extLst>
          </p:cNvPr>
          <p:cNvSpPr txBox="1"/>
          <p:nvPr/>
        </p:nvSpPr>
        <p:spPr>
          <a:xfrm>
            <a:off x="658368" y="156327"/>
            <a:ext cx="1389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HOME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87D1A3-1763-4A40-9B5D-3E7DCEAE9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2627951"/>
            <a:ext cx="6437375" cy="21901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684ADC-780B-4B3C-BB38-8849E847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04" y="679547"/>
            <a:ext cx="4014216" cy="2264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4EA5AB-75D9-4B60-967A-436C11EF2A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60" y="177295"/>
            <a:ext cx="641712" cy="4812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2">
            <a:extLst>
              <a:ext uri="{FF2B5EF4-FFF2-40B4-BE49-F238E27FC236}">
                <a16:creationId xmlns:a16="http://schemas.microsoft.com/office/drawing/2014/main" id="{E3E516D2-A85D-480B-978D-E754E80755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1072" y="91440"/>
            <a:ext cx="2349117" cy="652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20422-0AAC-47CB-95BB-8AB44B3398BB}"/>
              </a:ext>
            </a:extLst>
          </p:cNvPr>
          <p:cNvSpPr txBox="1"/>
          <p:nvPr/>
        </p:nvSpPr>
        <p:spPr>
          <a:xfrm>
            <a:off x="658368" y="156327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SIGHTSEEING 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6BB9F-20C1-44DE-84F7-23A30435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" y="744435"/>
            <a:ext cx="5047487" cy="4063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BAE498-2871-42E0-B97A-0D5D2D7A8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64" y="744435"/>
            <a:ext cx="2870325" cy="40638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67444-D2BD-40FB-B154-13EAC6C695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177296"/>
            <a:ext cx="641712" cy="4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2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2">
            <a:extLst>
              <a:ext uri="{FF2B5EF4-FFF2-40B4-BE49-F238E27FC236}">
                <a16:creationId xmlns:a16="http://schemas.microsoft.com/office/drawing/2014/main" id="{E3E516D2-A85D-480B-978D-E754E80755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1072" y="91440"/>
            <a:ext cx="2349117" cy="652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20422-0AAC-47CB-95BB-8AB44B3398BB}"/>
              </a:ext>
            </a:extLst>
          </p:cNvPr>
          <p:cNvSpPr txBox="1"/>
          <p:nvPr/>
        </p:nvSpPr>
        <p:spPr>
          <a:xfrm>
            <a:off x="658368" y="156327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SIGHTSEEING 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B2A89C-4A2B-48AD-A111-4AA670FC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04415"/>
            <a:ext cx="3610989" cy="3334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38CFE8-260B-4C13-BBBA-E440D1379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24" y="675203"/>
            <a:ext cx="4372096" cy="4133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BC434D-DF0F-4074-BA71-D917B8345D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60" y="177295"/>
            <a:ext cx="641712" cy="4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2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2">
            <a:extLst>
              <a:ext uri="{FF2B5EF4-FFF2-40B4-BE49-F238E27FC236}">
                <a16:creationId xmlns:a16="http://schemas.microsoft.com/office/drawing/2014/main" id="{E3E516D2-A85D-480B-978D-E754E80755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1072" y="91440"/>
            <a:ext cx="2349117" cy="652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20422-0AAC-47CB-95BB-8AB44B3398BB}"/>
              </a:ext>
            </a:extLst>
          </p:cNvPr>
          <p:cNvSpPr txBox="1"/>
          <p:nvPr/>
        </p:nvSpPr>
        <p:spPr>
          <a:xfrm>
            <a:off x="512064" y="156321"/>
            <a:ext cx="4398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REGISTRATION / LOGIN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D189FC-7933-4AAD-80B1-95D8413B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89" y="813815"/>
            <a:ext cx="5129338" cy="2494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B852C2-D41B-47FF-99B2-F7A062715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610" y="679541"/>
            <a:ext cx="1454650" cy="421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6540D-7461-4F3F-9971-A3AFB2616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126" y="3032384"/>
            <a:ext cx="1711504" cy="1775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185EE4-5E66-4F9D-82FD-9F79894DA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82" y="679541"/>
            <a:ext cx="3082738" cy="4192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8226E8-D408-4C87-BF4A-943C3CC56A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60" y="177295"/>
            <a:ext cx="641712" cy="4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9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2">
            <a:extLst>
              <a:ext uri="{FF2B5EF4-FFF2-40B4-BE49-F238E27FC236}">
                <a16:creationId xmlns:a16="http://schemas.microsoft.com/office/drawing/2014/main" id="{E3E516D2-A85D-480B-978D-E754E80755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1072" y="91440"/>
            <a:ext cx="2349117" cy="652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4F817-5B6B-4683-89B6-C654DA3D9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0" y="744435"/>
            <a:ext cx="5266054" cy="4063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B0C18-5034-4097-9452-2DCDC8702316}"/>
              </a:ext>
            </a:extLst>
          </p:cNvPr>
          <p:cNvSpPr txBox="1"/>
          <p:nvPr/>
        </p:nvSpPr>
        <p:spPr>
          <a:xfrm>
            <a:off x="512064" y="156321"/>
            <a:ext cx="4398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REGISTRATION / LOGIN   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7B00E0-2011-45B3-9323-98A52E999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0" y="744435"/>
            <a:ext cx="2788029" cy="40638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1F996D-FEB1-4B60-B6D5-6E520BD1EF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36" y="177295"/>
            <a:ext cx="641712" cy="481284"/>
          </a:xfrm>
          <a:prstGeom prst="rect">
            <a:avLst/>
          </a:prstGeom>
        </p:spPr>
      </p:pic>
      <p:sp>
        <p:nvSpPr>
          <p:cNvPr id="2" name="AutoShape 2" descr="Image from Android">
            <a:hlinkClick r:id="rId6"/>
            <a:extLst>
              <a:ext uri="{FF2B5EF4-FFF2-40B4-BE49-F238E27FC236}">
                <a16:creationId xmlns:a16="http://schemas.microsoft.com/office/drawing/2014/main" id="{FF3CA0A0-B5BC-4FE4-B521-931D2FE00F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7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2">
            <a:extLst>
              <a:ext uri="{FF2B5EF4-FFF2-40B4-BE49-F238E27FC236}">
                <a16:creationId xmlns:a16="http://schemas.microsoft.com/office/drawing/2014/main" id="{E3E516D2-A85D-480B-978D-E754E80755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1072" y="91440"/>
            <a:ext cx="2349117" cy="652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20422-0AAC-47CB-95BB-8AB44B3398BB}"/>
              </a:ext>
            </a:extLst>
          </p:cNvPr>
          <p:cNvSpPr txBox="1"/>
          <p:nvPr/>
        </p:nvSpPr>
        <p:spPr>
          <a:xfrm>
            <a:off x="658368" y="156327"/>
            <a:ext cx="3438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SEARCH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E8896-0BAA-495F-8C67-ED01CEEED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856" y="679547"/>
            <a:ext cx="2934333" cy="4128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695D8B-7200-4E84-BBE5-43EC5316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679547"/>
            <a:ext cx="5247765" cy="4128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66CF1C-DF58-474A-AD43-9F97D7A95E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92" y="177295"/>
            <a:ext cx="641712" cy="4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4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8;p22">
            <a:extLst>
              <a:ext uri="{FF2B5EF4-FFF2-40B4-BE49-F238E27FC236}">
                <a16:creationId xmlns:a16="http://schemas.microsoft.com/office/drawing/2014/main" id="{E3E516D2-A85D-480B-978D-E754E80755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1072" y="91440"/>
            <a:ext cx="2349117" cy="652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75000"/>
                  </a:schemeClr>
                </a:solidFill>
              </a:rPr>
              <a:t>ArmeniaN Trip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20422-0AAC-47CB-95BB-8AB44B3398BB}"/>
              </a:ext>
            </a:extLst>
          </p:cNvPr>
          <p:cNvSpPr txBox="1"/>
          <p:nvPr/>
        </p:nvSpPr>
        <p:spPr>
          <a:xfrm>
            <a:off x="521208" y="156327"/>
            <a:ext cx="4681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ROUTER / COMPONENT      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A0DEE-A33B-4BD0-B2AC-365CF744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4" y="744435"/>
            <a:ext cx="8531352" cy="4011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DEECF4-AE7F-4249-AB72-803A9BC865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48" y="177295"/>
            <a:ext cx="641712" cy="4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46122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FAFAFA"/>
      </a:dk1>
      <a:lt1>
        <a:srgbClr val="BAF7C9"/>
      </a:lt1>
      <a:dk2>
        <a:srgbClr val="95EBAA"/>
      </a:dk2>
      <a:lt2>
        <a:srgbClr val="75DB8E"/>
      </a:lt2>
      <a:accent1>
        <a:srgbClr val="4BAF63"/>
      </a:accent1>
      <a:accent2>
        <a:srgbClr val="1A8334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2491</TotalTime>
  <Words>431</Words>
  <Application>Microsoft Office PowerPoint</Application>
  <PresentationFormat>On-screen Show (16:9)</PresentationFormat>
  <Paragraphs>73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-apple-system</vt:lpstr>
      <vt:lpstr>Josefin Slab</vt:lpstr>
      <vt:lpstr>Abel</vt:lpstr>
      <vt:lpstr>Josefin Sans</vt:lpstr>
      <vt:lpstr>Staatliches</vt:lpstr>
      <vt:lpstr>Unica One</vt:lpstr>
      <vt:lpstr>Rubik</vt:lpstr>
      <vt:lpstr>Arial</vt:lpstr>
      <vt:lpstr>Anaheim</vt:lpstr>
      <vt:lpstr>Economy Thesis by Slidesgo</vt:lpstr>
      <vt:lpstr>ArmeniaN Trip</vt:lpstr>
      <vt:lpstr>ArmeniaN Trip</vt:lpstr>
      <vt:lpstr>ArmeniaN Trip</vt:lpstr>
      <vt:lpstr>ArmeniaN Trip</vt:lpstr>
      <vt:lpstr>ArmeniaN Trip</vt:lpstr>
      <vt:lpstr>ArmeniaN Trip</vt:lpstr>
      <vt:lpstr>ArmeniaN Trip</vt:lpstr>
      <vt:lpstr>ArmeniaN Trip</vt:lpstr>
      <vt:lpstr>ArmeniaN Trip</vt:lpstr>
      <vt:lpstr>ArmeniaN Trip</vt:lpstr>
      <vt:lpstr>ArmeniaN Trip</vt:lpstr>
      <vt:lpstr>ArmeniaN Trip</vt:lpstr>
      <vt:lpstr>ArmeniaN Trip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Armenia Trip JS Aram margaryan</dc:title>
  <dc:creator>DELL</dc:creator>
  <cp:lastModifiedBy>Viktorya</cp:lastModifiedBy>
  <cp:revision>74</cp:revision>
  <dcterms:modified xsi:type="dcterms:W3CDTF">2020-07-19T21:08:40Z</dcterms:modified>
</cp:coreProperties>
</file>